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  <p:sldMasterId id="2147483673" r:id="rId3"/>
  </p:sldMasterIdLst>
  <p:notesMasterIdLst>
    <p:notesMasterId r:id="rId25"/>
  </p:notesMasterIdLst>
  <p:handoutMasterIdLst>
    <p:handoutMasterId r:id="rId26"/>
  </p:handoutMasterIdLst>
  <p:sldIdLst>
    <p:sldId id="394" r:id="rId4"/>
    <p:sldId id="466" r:id="rId5"/>
    <p:sldId id="500" r:id="rId6"/>
    <p:sldId id="467" r:id="rId7"/>
    <p:sldId id="464" r:id="rId8"/>
    <p:sldId id="507" r:id="rId9"/>
    <p:sldId id="469" r:id="rId10"/>
    <p:sldId id="470" r:id="rId11"/>
    <p:sldId id="508" r:id="rId12"/>
    <p:sldId id="495" r:id="rId13"/>
    <p:sldId id="475" r:id="rId14"/>
    <p:sldId id="496" r:id="rId15"/>
    <p:sldId id="499" r:id="rId16"/>
    <p:sldId id="487" r:id="rId17"/>
    <p:sldId id="488" r:id="rId18"/>
    <p:sldId id="489" r:id="rId19"/>
    <p:sldId id="490" r:id="rId20"/>
    <p:sldId id="492" r:id="rId21"/>
    <p:sldId id="505" r:id="rId22"/>
    <p:sldId id="352" r:id="rId23"/>
    <p:sldId id="393" r:id="rId2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94595" autoAdjust="0"/>
  </p:normalViewPr>
  <p:slideViewPr>
    <p:cSldViewPr>
      <p:cViewPr varScale="1">
        <p:scale>
          <a:sx n="84" d="100"/>
          <a:sy n="84" d="100"/>
        </p:scale>
        <p:origin x="586" y="7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7/18/2017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20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36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66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77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7/18/2017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76040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7/18/2017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178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285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5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139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7/18/2017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852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jpeg"/><Relationship Id="rId7" Type="http://schemas.openxmlformats.org/officeDocument/2006/relationships/image" Target="../media/image40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1644/angular-2-fundamentals-july-201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oftuni.bg/forum/categories/110/angular" TargetMode="External"/><Relationship Id="rId4" Type="http://schemas.openxmlformats.org/officeDocument/2006/relationships/image" Target="../media/image4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isualstudio.com/" TargetMode="External"/><Relationship Id="rId5" Type="http://schemas.openxmlformats.org/officeDocument/2006/relationships/hyperlink" Target="https://jetbrains.com/webstorm/" TargetMode="External"/><Relationship Id="rId4" Type="http://schemas.openxmlformats.org/officeDocument/2006/relationships/hyperlink" Target="https://www.mongodb.com/download-center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51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angular-2-fundamentals" TargetMode="External"/><Relationship Id="rId21" Type="http://schemas.openxmlformats.org/officeDocument/2006/relationships/image" Target="../media/image55.png"/><Relationship Id="rId7" Type="http://schemas.openxmlformats.org/officeDocument/2006/relationships/image" Target="../media/image48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50.png"/><Relationship Id="rId5" Type="http://schemas.openxmlformats.org/officeDocument/2006/relationships/image" Target="../media/image47.png"/><Relationship Id="rId15" Type="http://schemas.openxmlformats.org/officeDocument/2006/relationships/image" Target="../media/image52.png"/><Relationship Id="rId23" Type="http://schemas.openxmlformats.org/officeDocument/2006/relationships/image" Target="../media/image56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54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49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57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9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58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1295/javascript-basics-january-2016" TargetMode="External"/><Relationship Id="rId2" Type="http://schemas.openxmlformats.org/officeDocument/2006/relationships/hyperlink" Target="https://softuni.bg/trainings/1271/web-fundamentals-html-css-november-201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ylokenov" TargetMode="External"/><Relationship Id="rId2" Type="http://schemas.openxmlformats.org/officeDocument/2006/relationships/hyperlink" Target="https://mytestedasp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hyperlink" Target="https://linkedin.com/in/kenov" TargetMode="External"/><Relationship Id="rId4" Type="http://schemas.openxmlformats.org/officeDocument/2006/relationships/hyperlink" Target="https://www.facebook.com/ivaylo.ken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9144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Angular Fundamentals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193900"/>
            <a:ext cx="8125251" cy="778736"/>
          </a:xfrm>
        </p:spPr>
        <p:txBody>
          <a:bodyPr>
            <a:normAutofit fontScale="92500"/>
          </a:bodyPr>
          <a:lstStyle/>
          <a:p>
            <a:r>
              <a:rPr lang="en-US" dirty="0"/>
              <a:t>Course </a:t>
            </a:r>
            <a:r>
              <a:rPr lang="en-US" dirty="0" smtClean="0"/>
              <a:t>Overview</a:t>
            </a:r>
            <a:r>
              <a:rPr lang="bg-BG" dirty="0" smtClean="0"/>
              <a:t>, </a:t>
            </a:r>
            <a:r>
              <a:rPr lang="en-US" dirty="0" smtClean="0"/>
              <a:t>Trainers, Evaluation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36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4748402" y="3607839"/>
            <a:ext cx="1982401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Angular </a:t>
            </a: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/>
            </a:r>
            <a:b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Development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9309" y="3536755"/>
            <a:ext cx="4517154" cy="2545286"/>
          </a:xfrm>
          <a:prstGeom prst="roundRect">
            <a:avLst/>
          </a:prstGeom>
          <a:effectLst>
            <a:softEdge rad="127000"/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25661">
            <a:off x="6577112" y="4949709"/>
            <a:ext cx="1151113" cy="115111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8739591" y="4050801"/>
            <a:ext cx="1512733" cy="1396190"/>
            <a:chOff x="8566101" y="4832250"/>
            <a:chExt cx="1743901" cy="1548590"/>
          </a:xfrm>
        </p:grpSpPr>
        <p:pic>
          <p:nvPicPr>
            <p:cNvPr id="1030" name="Picture 6" descr="http://www.microsoft.com/web/media/gallery/apps-screenshots/Microsoft-App-Request-Routing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1412" y="4832250"/>
              <a:ext cx="1548590" cy="15485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 descr="http://www.iconsdb.com/icons/preview/gray/database-5-xxl.png"/>
            <p:cNvPicPr>
              <a:picLocks noChangeAspect="1" noChangeArrowheads="1"/>
            </p:cNvPicPr>
            <p:nvPr/>
          </p:nvPicPr>
          <p:blipFill>
            <a:blip r:embed="rId11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566101" y="5513521"/>
              <a:ext cx="727505" cy="797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84" y="4948085"/>
            <a:ext cx="10721128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Angular </a:t>
            </a:r>
            <a:r>
              <a:rPr lang="en-US" dirty="0" smtClean="0"/>
              <a:t>Fundamentals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399533" y="5788744"/>
            <a:ext cx="9336630" cy="688256"/>
          </a:xfrm>
        </p:spPr>
        <p:txBody>
          <a:bodyPr/>
          <a:lstStyle/>
          <a:p>
            <a:r>
              <a:rPr lang="en-US" dirty="0"/>
              <a:t>Course Details and Schedule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6612" y="1760689"/>
            <a:ext cx="1929602" cy="192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kesypsy.web.auth.gr/images/icons/calenda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239" y="1760689"/>
            <a:ext cx="1927676" cy="192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854" y="877279"/>
            <a:ext cx="5541744" cy="36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96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77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4000"/>
              </a:lnSpc>
            </a:pPr>
            <a:r>
              <a:rPr lang="en-US" dirty="0"/>
              <a:t>Lessons: ~ </a:t>
            </a:r>
            <a:r>
              <a:rPr lang="en-US" dirty="0">
                <a:latin typeface="Consolas" pitchFamily="49" charset="0"/>
              </a:rPr>
              <a:t>56</a:t>
            </a:r>
            <a:r>
              <a:rPr lang="en-US" dirty="0"/>
              <a:t> hours (onsite + YouTube videos)</a:t>
            </a:r>
          </a:p>
          <a:p>
            <a:pPr>
              <a:lnSpc>
                <a:spcPct val="114000"/>
              </a:lnSpc>
            </a:pPr>
            <a:r>
              <a:rPr lang="en-US" dirty="0"/>
              <a:t>Practical exercises (in class): ~ </a:t>
            </a:r>
            <a:r>
              <a:rPr lang="en-US" dirty="0" smtClean="0">
                <a:latin typeface="Consolas" pitchFamily="49" charset="0"/>
              </a:rPr>
              <a:t>60</a:t>
            </a:r>
            <a:r>
              <a:rPr lang="en-US" dirty="0" smtClean="0"/>
              <a:t> </a:t>
            </a:r>
            <a:r>
              <a:rPr lang="en-US" dirty="0"/>
              <a:t>hours</a:t>
            </a:r>
          </a:p>
          <a:p>
            <a:pPr>
              <a:lnSpc>
                <a:spcPct val="114000"/>
              </a:lnSpc>
            </a:pPr>
            <a:r>
              <a:rPr lang="en-US" dirty="0" smtClean="0"/>
              <a:t>Practical exam: 6 hours</a:t>
            </a:r>
            <a:endParaRPr lang="en-US" dirty="0"/>
          </a:p>
          <a:p>
            <a:pPr>
              <a:lnSpc>
                <a:spcPct val="114000"/>
              </a:lnSpc>
              <a:spcBef>
                <a:spcPts val="2400"/>
              </a:spcBef>
            </a:pPr>
            <a:r>
              <a:rPr lang="en-US" dirty="0"/>
              <a:t>Allocation</a:t>
            </a:r>
          </a:p>
          <a:p>
            <a:pPr lvl="1">
              <a:lnSpc>
                <a:spcPct val="114000"/>
              </a:lnSpc>
            </a:pPr>
            <a:r>
              <a:rPr lang="en-US" dirty="0"/>
              <a:t>Timeframe: </a:t>
            </a:r>
            <a:r>
              <a:rPr lang="en-US" dirty="0" smtClean="0"/>
              <a:t>July – August 2017</a:t>
            </a:r>
            <a:endParaRPr lang="en-US" dirty="0"/>
          </a:p>
          <a:p>
            <a:pPr lvl="1">
              <a:lnSpc>
                <a:spcPct val="114000"/>
              </a:lnSpc>
            </a:pPr>
            <a:r>
              <a:rPr lang="en-US" dirty="0"/>
              <a:t>Teamwork Defense </a:t>
            </a:r>
            <a:r>
              <a:rPr lang="en-US" dirty="0" smtClean="0"/>
              <a:t>: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15 August 2017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Duration and Schedule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19414" y="1472400"/>
            <a:ext cx="1727998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812" y="3578121"/>
            <a:ext cx="4005419" cy="26702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0903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906256"/>
            <a:ext cx="8938472" cy="820600"/>
          </a:xfrm>
        </p:spPr>
        <p:txBody>
          <a:bodyPr/>
          <a:lstStyle/>
          <a:p>
            <a:r>
              <a:rPr lang="en-US" dirty="0" smtClean="0"/>
              <a:t>Angular </a:t>
            </a:r>
            <a:r>
              <a:rPr lang="en-US" dirty="0" smtClean="0"/>
              <a:t>Fundamentals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446212" y="5792632"/>
            <a:ext cx="8938472" cy="688256"/>
          </a:xfrm>
        </p:spPr>
        <p:txBody>
          <a:bodyPr/>
          <a:lstStyle/>
          <a:p>
            <a:r>
              <a:rPr lang="en-US" dirty="0"/>
              <a:t>Evaluation Criteria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46612" y="609600"/>
            <a:ext cx="2819400" cy="39919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94" y="1824790"/>
            <a:ext cx="3539718" cy="27444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8" name="Picture 4" descr="http://www.nakov.com/wp-content/uploads/2014/05/image2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847012" y="2034103"/>
            <a:ext cx="3581400" cy="25378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13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Practical exam – </a:t>
            </a:r>
            <a:r>
              <a:rPr lang="bg-BG" dirty="0" smtClean="0"/>
              <a:t>70</a:t>
            </a:r>
            <a:r>
              <a:rPr lang="en-US" dirty="0" smtClean="0"/>
              <a:t>%</a:t>
            </a:r>
          </a:p>
          <a:p>
            <a:r>
              <a:rPr lang="en-US" dirty="0" smtClean="0"/>
              <a:t>Teamwork defense – </a:t>
            </a:r>
            <a:r>
              <a:rPr lang="bg-BG" dirty="0" smtClean="0"/>
              <a:t>20%</a:t>
            </a:r>
            <a:endParaRPr lang="en-US" dirty="0"/>
          </a:p>
          <a:p>
            <a:r>
              <a:rPr lang="en-US" dirty="0"/>
              <a:t>Exercise submissions – </a:t>
            </a:r>
            <a:r>
              <a:rPr lang="bg-BG" dirty="0" smtClean="0"/>
              <a:t>10</a:t>
            </a:r>
            <a:r>
              <a:rPr lang="en-US" dirty="0" smtClean="0"/>
              <a:t>%</a:t>
            </a:r>
            <a:endParaRPr lang="en-US" dirty="0"/>
          </a:p>
          <a:p>
            <a:r>
              <a:rPr lang="en-US" dirty="0"/>
              <a:t>Forum activity – bonus up to </a:t>
            </a:r>
            <a:r>
              <a:rPr lang="bg-BG" dirty="0" smtClean="0">
                <a:latin typeface="Consolas" pitchFamily="49" charset="0"/>
                <a:cs typeface="Consolas" pitchFamily="49" charset="0"/>
              </a:rPr>
              <a:t>5</a:t>
            </a:r>
            <a:r>
              <a:rPr lang="en-US" dirty="0" smtClean="0"/>
              <a:t>%</a:t>
            </a:r>
            <a:endParaRPr lang="bg-BG" dirty="0"/>
          </a:p>
          <a:p>
            <a:r>
              <a:rPr lang="en-US" dirty="0"/>
              <a:t>Presence in class – 5% bonus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Scoring System for the Course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51812" y="4374708"/>
            <a:ext cx="3243214" cy="18162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151812" y="1447800"/>
            <a:ext cx="3243214" cy="229990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www.gladstonebrookes.co.uk/wp-content/uploads/2013/10/credit-score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81864">
            <a:off x="2573863" y="4521272"/>
            <a:ext cx="2770844" cy="151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3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is mainly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work in class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Lesson days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live workshop</a:t>
            </a:r>
          </a:p>
          <a:p>
            <a:pPr lvl="1"/>
            <a:r>
              <a:rPr lang="en-US" dirty="0"/>
              <a:t>Exercise days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only exercises</a:t>
            </a:r>
          </a:p>
          <a:p>
            <a:pPr>
              <a:spcBef>
                <a:spcPts val="1200"/>
              </a:spcBef>
            </a:pPr>
            <a:r>
              <a:rPr lang="en-US" dirty="0"/>
              <a:t>How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submit</a:t>
            </a:r>
            <a:r>
              <a:rPr lang="en-US" dirty="0"/>
              <a:t> your homework?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/>
              <a:t>Some submitted in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judge system</a:t>
            </a:r>
          </a:p>
          <a:p>
            <a:pPr lvl="1"/>
            <a:r>
              <a:rPr lang="en-US" dirty="0"/>
              <a:t>Others uploaded in the course Web site</a:t>
            </a:r>
          </a:p>
          <a:p>
            <a:pPr>
              <a:spcBef>
                <a:spcPts val="1200"/>
              </a:spcBef>
            </a:pPr>
            <a:r>
              <a:rPr lang="en-US" dirty="0"/>
              <a:t>Homework assignments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due in 1 week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531088" y="4343400"/>
            <a:ext cx="3049724" cy="194240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8988288" y="1371600"/>
            <a:ext cx="2135324" cy="2662128"/>
          </a:xfrm>
          <a:prstGeom prst="roundRect">
            <a:avLst>
              <a:gd name="adj" fmla="val 7491"/>
            </a:avLst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5541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1" y="1900001"/>
            <a:ext cx="7086600" cy="820600"/>
          </a:xfrm>
        </p:spPr>
        <p:txBody>
          <a:bodyPr/>
          <a:lstStyle/>
          <a:p>
            <a:pPr algn="r"/>
            <a:r>
              <a:rPr lang="en-US" dirty="0"/>
              <a:t>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2862680"/>
            <a:ext cx="7924800" cy="719034"/>
          </a:xfrm>
        </p:spPr>
        <p:txBody>
          <a:bodyPr/>
          <a:lstStyle/>
          <a:p>
            <a:pPr algn="r"/>
            <a:r>
              <a:rPr lang="en-US" dirty="0"/>
              <a:t>What We Need Additionally?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4211" y="3752788"/>
            <a:ext cx="3918458" cy="260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4987" y="3757290"/>
            <a:ext cx="1724025" cy="2595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962" y="1219200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1212" y="457200"/>
            <a:ext cx="160019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08611" y="438149"/>
            <a:ext cx="9144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756411" y="609599"/>
            <a:ext cx="762000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71678" y="3990601"/>
            <a:ext cx="1734266" cy="2124386"/>
          </a:xfrm>
          <a:prstGeom prst="rect">
            <a:avLst/>
          </a:prstGeom>
          <a:noFill/>
          <a:effectLst>
            <a:glow rad="127000">
              <a:schemeClr val="accent4">
                <a:lumMod val="60000"/>
                <a:lumOff val="40000"/>
                <a:alpha val="2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162075">
            <a:off x="2613517" y="867926"/>
            <a:ext cx="1297553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14468" y="3894912"/>
            <a:ext cx="2457888" cy="245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012" y="1216553"/>
            <a:ext cx="2460668" cy="24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2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Angular Course official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web site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en-US" sz="3200" dirty="0"/>
              <a:t>Register for the "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Software University Forum</a:t>
            </a:r>
            <a:r>
              <a:rPr lang="en-US" sz="3200" dirty="0"/>
              <a:t>":</a:t>
            </a:r>
          </a:p>
          <a:p>
            <a:pPr lvl="1"/>
            <a:r>
              <a:rPr lang="en-US" dirty="0"/>
              <a:t>Discuss the course exercises with your colleagues</a:t>
            </a:r>
          </a:p>
          <a:p>
            <a:pPr lvl="1"/>
            <a:r>
              <a:rPr lang="en-US" dirty="0"/>
              <a:t>Find solutions for all course exercises</a:t>
            </a:r>
          </a:p>
          <a:p>
            <a:pPr lvl="1"/>
            <a:r>
              <a:rPr lang="en-US" dirty="0"/>
              <a:t>Share source code / discuss ideas / help each other</a:t>
            </a:r>
            <a:endParaRPr lang="en-US" sz="31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 Site &amp; Forums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03212" y="1924966"/>
            <a:ext cx="115062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softuni.bg/trainings/1644/angular-2-fundamentals-july-2017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839171" y="3191868"/>
            <a:ext cx="1727241" cy="19004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303212" y="5627710"/>
            <a:ext cx="115062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https://</a:t>
            </a:r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  <a:hlinkClick r:id="rId5"/>
              </a:rPr>
              <a:t>softuni.bg/forum/categories/110/angular</a:t>
            </a:r>
            <a:r>
              <a:rPr lang="en-US" sz="2600" b="1" noProof="1" smtClean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endParaRPr lang="en-US" sz="2600" b="1" noProof="1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5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lecture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slides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videos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homework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assignments</a:t>
            </a:r>
            <a:r>
              <a:rPr lang="en-US"/>
              <a:t>,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projects</a:t>
            </a:r>
            <a:br>
              <a:rPr lang="en-US">
                <a:solidFill>
                  <a:schemeClr val="tx2">
                    <a:lumMod val="75000"/>
                  </a:schemeClr>
                </a:solidFill>
              </a:rPr>
            </a:br>
            <a:r>
              <a:rPr lang="en-US"/>
              <a:t>and </a:t>
            </a:r>
            <a:r>
              <a:rPr lang="en-US" dirty="0"/>
              <a:t>other resources are open content, available for free</a:t>
            </a:r>
          </a:p>
          <a:p>
            <a:pPr lvl="1"/>
            <a:r>
              <a:rPr lang="en-US" dirty="0"/>
              <a:t>Visit the course web site to access the course 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Software Technologies Slides and Videos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5412" y="3429000"/>
            <a:ext cx="2736000" cy="27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3625358" y="3371080"/>
            <a:ext cx="4818054" cy="2937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12" y="3471369"/>
            <a:ext cx="2780017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6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Software needed for this course</a:t>
            </a:r>
            <a:r>
              <a:rPr lang="en-US" dirty="0" smtClean="0"/>
              <a:t>:</a:t>
            </a:r>
            <a:endParaRPr lang="bg-BG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Node.js (Current Version)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https://nodejs.org/en/download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MongoDB</a:t>
            </a:r>
            <a:r>
              <a:rPr lang="bg-BG" dirty="0" smtClean="0"/>
              <a:t> (</a:t>
            </a:r>
            <a:r>
              <a:rPr lang="en-US" dirty="0" smtClean="0"/>
              <a:t>Optional) </a:t>
            </a:r>
            <a:r>
              <a:rPr lang="en-US" dirty="0"/>
              <a:t>-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www.mongodb.com/download-center</a:t>
            </a:r>
            <a:r>
              <a:rPr lang="en-US" dirty="0" smtClean="0"/>
              <a:t> 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noProof="1"/>
              <a:t>WebStorm</a:t>
            </a:r>
            <a:r>
              <a:rPr lang="en-US" dirty="0"/>
              <a:t> – </a:t>
            </a:r>
            <a:r>
              <a:rPr lang="en-US" dirty="0">
                <a:hlinkClick r:id="rId5"/>
              </a:rPr>
              <a:t>https://jetbrains.com/webstorm/</a:t>
            </a:r>
            <a:r>
              <a:rPr lang="en-US" dirty="0"/>
              <a:t> </a:t>
            </a:r>
            <a:endParaRPr lang="en-US" dirty="0" smtClean="0"/>
          </a:p>
          <a:p>
            <a:pPr marL="377887" lvl="1" indent="0">
              <a:lnSpc>
                <a:spcPct val="110000"/>
              </a:lnSpc>
              <a:buNone/>
            </a:pPr>
            <a:r>
              <a:rPr lang="en-US" dirty="0" smtClean="0"/>
              <a:t>or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dirty="0" smtClean="0"/>
              <a:t>Visual Studio</a:t>
            </a:r>
            <a:r>
              <a:rPr lang="bg-BG" dirty="0" smtClean="0"/>
              <a:t> </a:t>
            </a:r>
            <a:r>
              <a:rPr lang="en-US" dirty="0" smtClean="0"/>
              <a:t>Code – </a:t>
            </a:r>
            <a:r>
              <a:rPr lang="en-US" dirty="0" smtClean="0">
                <a:hlinkClick r:id="rId6"/>
              </a:rPr>
              <a:t>https://www.visualstudio.com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Software</a:t>
            </a:r>
          </a:p>
        </p:txBody>
      </p:sp>
    </p:spTree>
    <p:extLst>
      <p:ext uri="{BB962C8B-B14F-4D97-AF65-F5344CB8AC3E}">
        <p14:creationId xmlns:p14="http://schemas.microsoft.com/office/powerpoint/2010/main" val="92003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Angular </a:t>
            </a:r>
            <a:r>
              <a:rPr lang="en-US" dirty="0" smtClean="0"/>
              <a:t>– </a:t>
            </a:r>
            <a:r>
              <a:rPr lang="en-US" dirty="0"/>
              <a:t>Course Intro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softuni.bg/courses/angular-2-fundamentals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29472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64" y="1295401"/>
            <a:ext cx="1752600" cy="804224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95400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428" y="1295400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316222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13" name="Picture 12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95783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426585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Objectives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Program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Trainers Team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Course Schedule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Exams and Evaluation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Learning Resources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566703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267967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3860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 smtClean="0"/>
              <a:t>#angular-</a:t>
            </a:r>
            <a:r>
              <a:rPr lang="en-US" sz="11500" b="1" dirty="0" err="1" smtClean="0"/>
              <a:t>js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5944" y="488460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 smtClean="0"/>
              <a:t>Angular </a:t>
            </a:r>
            <a:r>
              <a:rPr lang="en-US" dirty="0" smtClean="0"/>
              <a:t>Fundamentals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583628" y="5712544"/>
            <a:ext cx="8938472" cy="688256"/>
          </a:xfrm>
        </p:spPr>
        <p:txBody>
          <a:bodyPr/>
          <a:lstStyle/>
          <a:p>
            <a:r>
              <a:rPr lang="en-US" dirty="0"/>
              <a:t>Course Objectives &amp; Program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34992" y="990600"/>
            <a:ext cx="7825572" cy="3663127"/>
            <a:chOff x="998778" y="2709000"/>
            <a:chExt cx="7687634" cy="3510730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screen">
              <a:lum contras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TextBox 10"/>
            <p:cNvSpPr txBox="1"/>
            <p:nvPr/>
          </p:nvSpPr>
          <p:spPr>
            <a:xfrm rot="288549">
              <a:off x="1493219" y="3044821"/>
              <a:ext cx="6560812" cy="3133392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pPr algn="ctr"/>
              <a: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Angular </a:t>
              </a:r>
              <a: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/>
              </a:r>
              <a:b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</a:br>
              <a:r>
                <a:rPr lang="en-US" sz="128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rgbClr val="645BCD">
                      <a:alpha val="49804"/>
                    </a:srgb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Fundamentals</a:t>
              </a:r>
              <a:endParaRPr lang="en-US" sz="128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rgbClr val="645BCD">
                    <a:alpha val="49804"/>
                  </a:srgb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  <p:pic>
        <p:nvPicPr>
          <p:cNvPr id="1026" name="Picture 2" descr="http://files.softicons.com/download/application-icons/3d-cartoon-icons-by-deleket/png/256/Web%20Cod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581" y="2366829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cdn0.iconfinder.com/data/icons/flatico/512/monitor_code__editor-51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44007">
            <a:off x="987001" y="1433512"/>
            <a:ext cx="1728788" cy="1728786"/>
          </a:xfrm>
          <a:prstGeom prst="ellipse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9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8266199" cy="5570355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dirty="0" smtClean="0"/>
              <a:t>Learn: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Single Page Applications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Angular.js framework fundamentals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Client-side applications with Angular.js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Working with remote data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Component-based applications</a:t>
            </a:r>
          </a:p>
          <a:p>
            <a:pPr lvl="1">
              <a:lnSpc>
                <a:spcPct val="115000"/>
              </a:lnSpc>
            </a:pPr>
            <a:r>
              <a:rPr lang="en-US" dirty="0" smtClean="0"/>
              <a:t>End-to-end JavaScript applications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5661">
            <a:off x="10213022" y="1335111"/>
            <a:ext cx="1251879" cy="12518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0561">
            <a:off x="10428897" y="4662053"/>
            <a:ext cx="958979" cy="1394878"/>
          </a:xfrm>
          <a:prstGeom prst="roundRect">
            <a:avLst>
              <a:gd name="adj" fmla="val 6205"/>
            </a:avLst>
          </a:prstGeom>
        </p:spPr>
      </p:pic>
      <p:pic>
        <p:nvPicPr>
          <p:cNvPr id="1028" name="Picture 4" descr="http://www.theastrainings.com/images/php_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4833">
            <a:off x="8733059" y="1972816"/>
            <a:ext cx="1293030" cy="1293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s://raw.githubusercontent.com/sschmid/Entitas-CSharp/develop/Readme/Images/csharp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311" y="3286598"/>
            <a:ext cx="1164843" cy="111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88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"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Angular</a:t>
            </a:r>
            <a:r>
              <a:rPr lang="en-US" dirty="0" smtClean="0"/>
              <a:t>" </a:t>
            </a:r>
            <a:r>
              <a:rPr lang="en-US" dirty="0" smtClean="0"/>
              <a:t>course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NOT for absolute beginners</a:t>
            </a:r>
          </a:p>
          <a:p>
            <a:pPr lvl="1"/>
            <a:r>
              <a:rPr lang="en-US" dirty="0" smtClean="0"/>
              <a:t>Take the HTML &amp; JavaScript courses at SoftUni first</a:t>
            </a:r>
            <a:r>
              <a:rPr lang="bg-BG" dirty="0" smtClean="0"/>
              <a:t>: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softuni.bg/trainings/1271/web-fundamentals-html-css-november-2015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softuni.bg/trainings/1295/javascript-basics-january-2016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This course is OK for beginners, but requires previous coding skills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HTML &amp; JS (ES 2016) coding skills – entry level</a:t>
            </a:r>
          </a:p>
          <a:p>
            <a:pPr lvl="1"/>
            <a:r>
              <a:rPr lang="en-US" dirty="0" smtClean="0"/>
              <a:t>Computer English – entry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Warning: Not for Absolute Beginners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34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Course Introduction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Installation &amp; Hello World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Components &amp; Markup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Services &amp; Dependency Injection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Modules &amp; Routing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Directives &amp; Forms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Architecture &amp; Best Practices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5661">
            <a:off x="9822289" y="4992711"/>
            <a:ext cx="1251879" cy="125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8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6748" y="5580200"/>
            <a:ext cx="8938472" cy="820600"/>
          </a:xfrm>
        </p:spPr>
        <p:txBody>
          <a:bodyPr/>
          <a:lstStyle/>
          <a:p>
            <a:r>
              <a:rPr lang="en-US" dirty="0"/>
              <a:t>The Trainers Team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561" y="914400"/>
            <a:ext cx="6242845" cy="4157832"/>
          </a:xfrm>
          <a:prstGeom prst="roundRect">
            <a:avLst>
              <a:gd name="adj" fmla="val 1547"/>
            </a:avLst>
          </a:prstGeom>
        </p:spPr>
      </p:pic>
    </p:spTree>
    <p:extLst>
      <p:ext uri="{BB962C8B-B14F-4D97-AF65-F5344CB8AC3E}">
        <p14:creationId xmlns:p14="http://schemas.microsoft.com/office/powerpoint/2010/main" val="220942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8815" y="1066800"/>
            <a:ext cx="8648797" cy="545820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</a:rPr>
              <a:t>Ivaylo Kenov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Various job titles at the same time</a:t>
            </a:r>
            <a:r>
              <a:rPr lang="en-US" dirty="0" smtClean="0"/>
              <a:t>:</a:t>
            </a:r>
            <a:endParaRPr lang="bg-BG" dirty="0" smtClean="0"/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Mathematical competitions </a:t>
            </a:r>
            <a:r>
              <a:rPr lang="en-US" dirty="0" smtClean="0"/>
              <a:t>champion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Full Stack Technical Trainer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Senior Software Developer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Solutions Architect &amp; Technical </a:t>
            </a:r>
            <a:r>
              <a:rPr lang="en-US" dirty="0" smtClean="0"/>
              <a:t>Lead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One-man army @ </a:t>
            </a:r>
            <a:r>
              <a:rPr lang="en-US" dirty="0" smtClean="0">
                <a:hlinkClick r:id="rId2"/>
              </a:rPr>
              <a:t>https://MyTestedASP.NET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i="1" dirty="0"/>
              <a:t>{Insert Jot Title Here}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Contacts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hlinkClick r:id="rId3"/>
              </a:rPr>
              <a:t>https://github.com/ivaylokenov</a:t>
            </a:r>
            <a:r>
              <a:rPr lang="en-US" dirty="0"/>
              <a:t> </a:t>
            </a:r>
          </a:p>
          <a:p>
            <a: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hlinkClick r:id="rId4"/>
              </a:rPr>
              <a:t>https://facebook.com/ivaylo.kenov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hlinkClick r:id="rId5"/>
              </a:rPr>
              <a:t>https://linkedin.com/in/kenov</a:t>
            </a:r>
            <a:r>
              <a:rPr lang="en-US" dirty="0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Trainer</a:t>
            </a:r>
            <a:endParaRPr lang="en-US" dirty="0"/>
          </a:p>
        </p:txBody>
      </p:sp>
      <p:pic>
        <p:nvPicPr>
          <p:cNvPr id="6" name="Picture 2" descr="https://scontent-fra3-1.xx.fbcdn.net/v/t1.0-9/13709848_10206661063425528_7932071725570569804_n.jpg?oh=4e746dfa5f10219a0868fec355b67a9b&amp;oe=58457DE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975" y="2057400"/>
            <a:ext cx="3627437" cy="362743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01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1_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566</Words>
  <Application>Microsoft Office PowerPoint</Application>
  <PresentationFormat>Custom</PresentationFormat>
  <Paragraphs>143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Consolas</vt:lpstr>
      <vt:lpstr>Wingdings</vt:lpstr>
      <vt:lpstr>Wingdings 2</vt:lpstr>
      <vt:lpstr>SoftUni 16x9</vt:lpstr>
      <vt:lpstr>1_SoftUni 16x9</vt:lpstr>
      <vt:lpstr>Angular Fundamentals</vt:lpstr>
      <vt:lpstr>Table of Contents</vt:lpstr>
      <vt:lpstr>Have a Question?</vt:lpstr>
      <vt:lpstr>Angular Fundamentals</vt:lpstr>
      <vt:lpstr>Course Objectives</vt:lpstr>
      <vt:lpstr>Warning: Not for Absolute Beginners</vt:lpstr>
      <vt:lpstr>Course Topics</vt:lpstr>
      <vt:lpstr>The Trainers Team</vt:lpstr>
      <vt:lpstr>The Trainer</vt:lpstr>
      <vt:lpstr>Angular Fundamentals</vt:lpstr>
      <vt:lpstr>Training Duration and Schedule</vt:lpstr>
      <vt:lpstr>Angular Fundamentals</vt:lpstr>
      <vt:lpstr>Scoring System for the Course</vt:lpstr>
      <vt:lpstr>Homework Assignments</vt:lpstr>
      <vt:lpstr>Resources</vt:lpstr>
      <vt:lpstr>Course Web Site &amp; Forums</vt:lpstr>
      <vt:lpstr>The Software Technologies Slides and Videos</vt:lpstr>
      <vt:lpstr>Recommended Software</vt:lpstr>
      <vt:lpstr>Angular – Course Intro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Technologies</dc:title>
  <dc:subject>HTML, CSS and JavaScript Course</dc:subject>
  <dc:creator/>
  <cp:keywords>HTML, CSS, JS, PHP, MySQL, C#, Java, SP.NET, Spring MVC, programming, course, SoftUni, Software University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2017-07-17T21:46:23Z</dcterms:modified>
  <cp:category>front-end, Web development, computer programming, programming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